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9" r:id="rId4"/>
    <p:sldId id="271" r:id="rId5"/>
    <p:sldId id="257" r:id="rId6"/>
    <p:sldId id="258" r:id="rId7"/>
    <p:sldId id="259" r:id="rId8"/>
    <p:sldId id="270" r:id="rId9"/>
    <p:sldId id="260" r:id="rId10"/>
    <p:sldId id="268" r:id="rId11"/>
    <p:sldId id="261" r:id="rId12"/>
    <p:sldId id="262" r:id="rId13"/>
    <p:sldId id="263" r:id="rId14"/>
    <p:sldId id="264" r:id="rId15"/>
    <p:sldId id="265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68" d="100"/>
          <a:sy n="68" d="100"/>
        </p:scale>
        <p:origin x="-436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35A0391-2919-438A-9363-1BA4C5F14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753EE58-F0F9-4AA7-BB27-BD7091037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2E2EDBC-E82F-448E-8490-E4EC1EAE7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5D07FEF-F097-415E-808B-0A60C37C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52BEA4F-F4C4-464F-B9C7-6854B22F1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54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8542905-5811-4B64-993A-0E59F99A8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73A556D0-014D-4454-B649-57C3DABC1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B16F150-BB2D-4EDF-B7EC-8585A177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9547E3D-DFD7-4304-B097-97A6624DE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7F6F922-CA5E-4FC5-B96D-D2F7C290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66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A519A094-FD46-454B-A7C1-E4663DAE6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7204593D-6DA1-4417-ADFA-96269E032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0C36AC0-A81F-4742-9F94-486B64D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55464B7-8601-4244-9CF3-8E2B1115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879CD95-8F05-42AF-9BD3-9A84604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86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8694AC-EE4F-4EEC-8075-308CC620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1AE691AF-01E7-4967-B2CD-40D7A2B06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9795DD5-2B14-46C3-B053-D7F4EC1F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59E32E5-5099-4158-B871-ADC4E3B4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42D2E05-31CE-4162-83A8-9946922D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6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AC42538-D35B-4DE1-BF75-1CF85D394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5B146741-8A5D-4FFE-9F46-659A9B9AE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E555D05-F4A9-4AE4-8BCE-85954893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24B68FB-6385-4F26-90E3-BD75D04A8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C15E3E2-AA2D-4642-AD03-DCB253177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42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4DF5532-9045-48A3-A71B-07F34A7F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B5DE7D5B-B890-41A9-8708-5FC15D195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FE3E2BEE-56FD-4212-9F36-6F86A93E6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B7B056CF-C10B-4AE7-AE1F-7F3E1863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76C265DD-B364-4F75-AB69-326F8A0F7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7278817-91DC-470C-9922-A9AACFAA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79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C686865-974F-4F5A-930F-E97308BDF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3F378CA-3EDE-45AE-9AAB-E7B2CC267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98082CA7-47FA-4193-9C41-865721345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FC69C76B-A4B8-4B0C-A670-3E5CF7F59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3ABCF786-8BEE-428D-A1CB-B86F1F183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4316F8D4-C066-40E9-919B-92647116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E872373D-BEDD-4E70-B7C9-E923C18D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DA48934E-0323-4EBE-9C96-FF9A705B8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73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AA5A5F6-436F-4045-B449-BED58E36F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48375345-0482-4002-9DF4-463D7743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7B0E7E4F-26CA-451E-B3DD-DC76BF1CC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FF5CE3D4-A016-467B-A60E-986AC03C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2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8E8DD0E8-E2C9-4149-887E-EEE36626F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9997D359-15B6-4FEA-9BBA-79292087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2A754C2C-689A-4E29-8426-FC756CA3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74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AFC8577-FBC9-4412-BBEA-B76CBB7D7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D2944D5-5537-4DB5-B55E-D65CBB09D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4C0C0DCE-A70D-404B-B8BB-AC7ECFCAD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46B70E65-47C2-4FF3-AEDD-D4376CA49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15AF64F1-509A-4CEC-A7D8-8C8E451B7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F5E083A4-43BC-41DA-BD62-CFD4C6F4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E4F5D76-571D-4D0D-B895-3C894D615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EEBBA987-58DA-4340-B8D5-C96A66796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3B0F454E-6A96-4205-8B27-6921C4CCD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BDC9AC8-DE83-4AFE-95E0-86800B5AC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8163BAA-80AE-4462-9706-5DDF95DC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9003BC3-5127-4F29-9107-3C0CF39E6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7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8C264E2A-91B3-4D4C-BE90-5C3D457AC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438D1B69-69FF-4744-B2BA-5A82BDB7C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FD3A0E8-2801-4B7E-B9C7-F16DAA6FC0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B83B-45C3-4CF2-B5D7-03A1721EF68F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FB2767B-5A2A-494D-A15F-35C8B2DDE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EF2ABB3-C5C3-4B6A-ADE1-386E46A48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F81D4-210A-4A17-9977-1BA62853A4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55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D8B72915-1196-475A-AB72-55AA5D90556D}"/>
              </a:ext>
            </a:extLst>
          </p:cNvPr>
          <p:cNvSpPr/>
          <p:nvPr/>
        </p:nvSpPr>
        <p:spPr>
          <a:xfrm>
            <a:off x="0" y="1543665"/>
            <a:ext cx="12191999" cy="3608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6000" smtClean="0">
                <a:latin typeface="Arial" panose="020B0604020202020204" pitchFamily="34" charset="0"/>
                <a:cs typeface="Arial" panose="020B0604020202020204" pitchFamily="34" charset="0"/>
              </a:rPr>
              <a:t>Quy trình thực hiện thí nghiệm </a:t>
            </a:r>
          </a:p>
          <a:p>
            <a:pPr algn="ctr"/>
            <a:r>
              <a:rPr lang="vi-VN" altLang="ja-JP" sz="6000" smtClean="0">
                <a:latin typeface="Arial" panose="020B0604020202020204" pitchFamily="34" charset="0"/>
                <a:cs typeface="Arial" panose="020B0604020202020204" pitchFamily="34" charset="0"/>
              </a:rPr>
              <a:t>«Hộp làm mát»</a:t>
            </a:r>
          </a:p>
          <a:p>
            <a:pPr algn="ctr"/>
            <a:r>
              <a:rPr kumimoji="1" lang="vi-VN" altLang="ja-JP" sz="6000" smtClean="0">
                <a:latin typeface="Arial" panose="020B0604020202020204" pitchFamily="34" charset="0"/>
                <a:cs typeface="Arial" panose="020B0604020202020204" pitchFamily="34" charset="0"/>
              </a:rPr>
              <a:t>2022-2023</a:t>
            </a:r>
            <a:endParaRPr kumimoji="1" lang="ja-JP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327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0A968A95-1D5C-4878-B269-9ADF3176D4C9}"/>
              </a:ext>
            </a:extLst>
          </p:cNvPr>
          <p:cNvSpPr/>
          <p:nvPr/>
        </p:nvSpPr>
        <p:spPr>
          <a:xfrm>
            <a:off x="0" y="1"/>
            <a:ext cx="10815484" cy="1288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đoán nhiệt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 của hộp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 bản và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hộp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 hình đã chọn sẽ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lên bao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 độ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mỗi 5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phút, điền thông tin vào câu 4 trong phiếu trả lời cá nhân.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53C18575-D589-402C-A9ED-3DF7A0E21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542" y="2658850"/>
            <a:ext cx="8882915" cy="2574758"/>
          </a:xfrm>
          <a:prstGeom prst="rect">
            <a:avLst/>
          </a:prstGeom>
        </p:spPr>
      </p:pic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xmlns="" id="{4B7496B1-462A-420A-996C-95B9D4032DF7}"/>
              </a:ext>
            </a:extLst>
          </p:cNvPr>
          <p:cNvCxnSpPr>
            <a:cxnSpLocks/>
          </p:cNvCxnSpPr>
          <p:nvPr/>
        </p:nvCxnSpPr>
        <p:spPr>
          <a:xfrm>
            <a:off x="1012723" y="2839217"/>
            <a:ext cx="52207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xmlns="" id="{F65912CA-0EC1-4494-B475-C10F4F2A08EB}"/>
              </a:ext>
            </a:extLst>
          </p:cNvPr>
          <p:cNvSpPr/>
          <p:nvPr/>
        </p:nvSpPr>
        <p:spPr>
          <a:xfrm>
            <a:off x="10658168" y="0"/>
            <a:ext cx="1533831" cy="124869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Vài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5879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EB8B281D-AC95-4002-BA7F-19D9B50C4699}"/>
              </a:ext>
            </a:extLst>
          </p:cNvPr>
          <p:cNvSpPr/>
          <p:nvPr/>
        </p:nvSpPr>
        <p:spPr>
          <a:xfrm>
            <a:off x="0" y="910634"/>
            <a:ext cx="12192000" cy="1431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 công 01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 dõi đồng hồ và, 01 người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 nhiệt kế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 từng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hộp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(hoặc 01 người cho 2 hộp)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01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ghi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 nhiệt độ được đọc</a:t>
            </a:r>
            <a:endParaRPr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50900116-85A6-4F99-97C5-24B5D56B3A78}"/>
              </a:ext>
            </a:extLst>
          </p:cNvPr>
          <p:cNvSpPr/>
          <p:nvPr/>
        </p:nvSpPr>
        <p:spPr>
          <a:xfrm>
            <a:off x="-8774" y="3146966"/>
            <a:ext cx="12192000" cy="605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lại nhiệt độ của mỗi hộp ngay trước khi bật bóng đèn.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xmlns="" id="{5947D139-E6F3-4D47-80DF-D7CE60D09F46}"/>
              </a:ext>
            </a:extLst>
          </p:cNvPr>
          <p:cNvSpPr/>
          <p:nvPr/>
        </p:nvSpPr>
        <p:spPr>
          <a:xfrm rot="5400000">
            <a:off x="5501022" y="2469564"/>
            <a:ext cx="640408" cy="549548"/>
          </a:xfrm>
          <a:prstGeom prst="rightArrow">
            <a:avLst>
              <a:gd name="adj1" fmla="val 42162"/>
              <a:gd name="adj2" fmla="val 52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8E9DEFB8-FCB1-4C56-A251-458EFF87D8B1}"/>
              </a:ext>
            </a:extLst>
          </p:cNvPr>
          <p:cNvSpPr/>
          <p:nvPr/>
        </p:nvSpPr>
        <p:spPr>
          <a:xfrm>
            <a:off x="0" y="4553801"/>
            <a:ext cx="12192000" cy="1006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 nhiệt độ của mỗi hộp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từng phút, từ 01 phút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phút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khi bật bóng đèn.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xmlns="" id="{11413C33-30D9-4E2A-82BD-C0C10CE39921}"/>
              </a:ext>
            </a:extLst>
          </p:cNvPr>
          <p:cNvSpPr/>
          <p:nvPr/>
        </p:nvSpPr>
        <p:spPr>
          <a:xfrm rot="5400000">
            <a:off x="5501022" y="3880488"/>
            <a:ext cx="640408" cy="549548"/>
          </a:xfrm>
          <a:prstGeom prst="rightArrow">
            <a:avLst>
              <a:gd name="adj1" fmla="val 42162"/>
              <a:gd name="adj2" fmla="val 52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xmlns="" id="{6545632A-2CF6-4C0B-B171-7D4127A67DBB}"/>
              </a:ext>
            </a:extLst>
          </p:cNvPr>
          <p:cNvSpPr/>
          <p:nvPr/>
        </p:nvSpPr>
        <p:spPr>
          <a:xfrm rot="5400000">
            <a:off x="5501022" y="5683758"/>
            <a:ext cx="640408" cy="549548"/>
          </a:xfrm>
          <a:prstGeom prst="rightArrow">
            <a:avLst>
              <a:gd name="adj1" fmla="val 42162"/>
              <a:gd name="adj2" fmla="val 52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03EE670D-4075-44CF-A6CE-03ABA44BB49E}"/>
              </a:ext>
            </a:extLst>
          </p:cNvPr>
          <p:cNvSpPr/>
          <p:nvPr/>
        </p:nvSpPr>
        <p:spPr>
          <a:xfrm>
            <a:off x="-8774" y="6217591"/>
            <a:ext cx="12192000" cy="640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phụ trách ghi nhiệt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 sẽ ghi kết quả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 bảng đen.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9B7154E1-DFC5-40FC-A4FB-C4E946A8192A}"/>
              </a:ext>
            </a:extLst>
          </p:cNvPr>
          <p:cNvSpPr/>
          <p:nvPr/>
        </p:nvSpPr>
        <p:spPr>
          <a:xfrm>
            <a:off x="0" y="1"/>
            <a:ext cx="12192000" cy="8282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 nghiệm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xmlns="" id="{21456E5A-CABF-453F-B8F9-0E87D8CEBE6E}"/>
              </a:ext>
            </a:extLst>
          </p:cNvPr>
          <p:cNvSpPr/>
          <p:nvPr/>
        </p:nvSpPr>
        <p:spPr>
          <a:xfrm>
            <a:off x="10658168" y="0"/>
            <a:ext cx="1533831" cy="82820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</a:t>
            </a:r>
          </a:p>
          <a:p>
            <a:pPr algn="ctr"/>
            <a:r>
              <a:rPr lang="vi-VN" altLang="ja-JP" sz="2000" smtClean="0"/>
              <a:t>15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5190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2BB24AFB-C759-479D-94D6-F8EE018EBB07}"/>
              </a:ext>
            </a:extLst>
          </p:cNvPr>
          <p:cNvSpPr/>
          <p:nvPr/>
        </p:nvSpPr>
        <p:spPr>
          <a:xfrm>
            <a:off x="0" y="0"/>
            <a:ext cx="12192000" cy="10081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học sinh khác điền vào 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5 trong phiếu trả lời cá nhân về </a:t>
            </a:r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 độ của hộp 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 bản (A</a:t>
            </a:r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và hộp 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 hình mà </a:t>
            </a:r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em đã 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 chọn.</a:t>
            </a:r>
            <a:endParaRPr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xmlns="" id="{E69BFDA5-384A-4D71-8D1D-62B865F8875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1595" y="1064549"/>
            <a:ext cx="7053718" cy="3199541"/>
          </a:xfrm>
          <a:prstGeom prst="rect">
            <a:avLst/>
          </a:prstGeom>
        </p:spPr>
      </p:pic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xmlns="" id="{B7ADEBE6-4072-468A-8BC2-1E1A44063851}"/>
              </a:ext>
            </a:extLst>
          </p:cNvPr>
          <p:cNvCxnSpPr/>
          <p:nvPr/>
        </p:nvCxnSpPr>
        <p:spPr>
          <a:xfrm>
            <a:off x="2022834" y="1525148"/>
            <a:ext cx="6587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3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CF20A599-E818-484E-9260-3700E258238C}"/>
              </a:ext>
            </a:extLst>
          </p:cNvPr>
          <p:cNvSpPr/>
          <p:nvPr/>
        </p:nvSpPr>
        <p:spPr>
          <a:xfrm>
            <a:off x="0" y="3692325"/>
            <a:ext cx="12192000" cy="12683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Điền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 câu 7 của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phiếu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 lời cá nhân.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số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mô hình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đó,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 hình nào đã làm HS ngạc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 nhất về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nhiệt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 nó sau 5 phút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xmlns="" id="{E4605E74-02A3-4574-AE70-A8615A5B10C1}"/>
              </a:ext>
            </a:extLst>
          </p:cNvPr>
          <p:cNvCxnSpPr/>
          <p:nvPr/>
        </p:nvCxnSpPr>
        <p:spPr>
          <a:xfrm>
            <a:off x="1481702" y="5326780"/>
            <a:ext cx="6587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0DF3FCC2-0A2B-4C06-A5CC-53F33712F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63" y="5125762"/>
            <a:ext cx="7911074" cy="1552036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C390A7B9-9E89-488C-8FF0-4B602DA778D7}"/>
              </a:ext>
            </a:extLst>
          </p:cNvPr>
          <p:cNvSpPr/>
          <p:nvPr/>
        </p:nvSpPr>
        <p:spPr>
          <a:xfrm>
            <a:off x="0" y="0"/>
            <a:ext cx="10835148" cy="1563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xem nhiệt độ đã tăng bao nhiêu độ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5 phút (so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 nhiệt độ ban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đầu, </a:t>
            </a:r>
          </a:p>
          <a:p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phút) đối với hộp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 bản (A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và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hộp mà nhóm được chọn.</a:t>
            </a:r>
            <a:endParaRPr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xmlns="" id="{488B395A-D81C-447A-B485-C8C40B39CC06}"/>
              </a:ext>
            </a:extLst>
          </p:cNvPr>
          <p:cNvCxnSpPr>
            <a:cxnSpLocks/>
          </p:cNvCxnSpPr>
          <p:nvPr/>
        </p:nvCxnSpPr>
        <p:spPr>
          <a:xfrm>
            <a:off x="1603583" y="1896553"/>
            <a:ext cx="6587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xmlns="" id="{F86A423D-F362-4854-8E9C-64DA058DC7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22494" y="1707555"/>
            <a:ext cx="7547012" cy="1721445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xmlns="" id="{DE61D22D-09BB-4853-BB3C-22838BEA685F}"/>
              </a:ext>
            </a:extLst>
          </p:cNvPr>
          <p:cNvSpPr/>
          <p:nvPr/>
        </p:nvSpPr>
        <p:spPr>
          <a:xfrm>
            <a:off x="10658169" y="0"/>
            <a:ext cx="1533831" cy="156332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</a:t>
            </a:r>
          </a:p>
          <a:p>
            <a:pPr algn="ctr"/>
            <a:r>
              <a:rPr lang="vi-VN" altLang="ja-JP" sz="2000" smtClean="0"/>
              <a:t>5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7242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807AC351-BCC0-4713-BD48-4C0AE711722C}"/>
              </a:ext>
            </a:extLst>
          </p:cNvPr>
          <p:cNvSpPr/>
          <p:nvPr/>
        </p:nvSpPr>
        <p:spPr>
          <a:xfrm>
            <a:off x="0" y="0"/>
            <a:ext cx="12192000" cy="884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iáo </a:t>
            </a:r>
            <a:r>
              <a:rPr lang="en-US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ử </a:t>
            </a:r>
            <a:r>
              <a:rPr lang="en-US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 slide bài </a:t>
            </a:r>
            <a:r>
              <a:rPr lang="en-US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giảng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 </a:t>
            </a:r>
            <a:r>
              <a:rPr lang="en-US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 </a:t>
            </a:r>
            <a:r>
              <a:rPr lang="en-US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thích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rõ hơn ý nghĩa của </a:t>
            </a:r>
            <a:r>
              <a:rPr lang="en-US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 </a:t>
            </a:r>
            <a:r>
              <a:rPr lang="en-US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nghiệm.</a:t>
            </a:r>
            <a:endParaRPr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BCC014C4-4C9C-48E1-A668-FC25BC624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844" y="1465007"/>
            <a:ext cx="6382311" cy="4756816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xmlns="" id="{BC101E66-1C10-421F-B2CF-438EEA8670D9}"/>
              </a:ext>
            </a:extLst>
          </p:cNvPr>
          <p:cNvSpPr/>
          <p:nvPr/>
        </p:nvSpPr>
        <p:spPr>
          <a:xfrm>
            <a:off x="10658169" y="0"/>
            <a:ext cx="1533831" cy="884903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</a:t>
            </a:r>
          </a:p>
          <a:p>
            <a:pPr algn="ctr"/>
            <a:r>
              <a:rPr lang="vi-VN" altLang="ja-JP" sz="2000" smtClean="0"/>
              <a:t>20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69621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8600FD30-7F01-4AD7-A513-9015A759B130}"/>
              </a:ext>
            </a:extLst>
          </p:cNvPr>
          <p:cNvSpPr/>
          <p:nvPr/>
        </p:nvSpPr>
        <p:spPr>
          <a:xfrm>
            <a:off x="0" y="0"/>
            <a:ext cx="10746658" cy="1101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cầu học sinh điền vào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Phiếu khảo sát.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thập các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phiếu trả lời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kết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thúc tiết học.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B1C26ECC-8A4A-4380-88A1-4F1816D7E29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5915" y="1283130"/>
            <a:ext cx="3980119" cy="557487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xmlns="" id="{3C04678D-AD78-4D54-87AC-936CCE0BB8B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5968" y="1283130"/>
            <a:ext cx="3943854" cy="5574871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xmlns="" id="{AD137C85-7489-496F-BAB4-2FF329EFDA66}"/>
              </a:ext>
            </a:extLst>
          </p:cNvPr>
          <p:cNvSpPr/>
          <p:nvPr/>
        </p:nvSpPr>
        <p:spPr>
          <a:xfrm>
            <a:off x="10658169" y="0"/>
            <a:ext cx="1533831" cy="1101213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</a:t>
            </a:r>
          </a:p>
          <a:p>
            <a:pPr algn="ctr"/>
            <a:r>
              <a:rPr lang="vi-VN" altLang="ja-JP" sz="2000" smtClean="0"/>
              <a:t>5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1451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586727C3-88D6-4202-8BC6-AAE00784EFC6}"/>
              </a:ext>
            </a:extLst>
          </p:cNvPr>
          <p:cNvSpPr/>
          <p:nvPr/>
        </p:nvSpPr>
        <p:spPr>
          <a:xfrm>
            <a:off x="0" y="-1"/>
            <a:ext cx="12192000" cy="1821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(Chuẩn bị trước</a:t>
            </a:r>
            <a:r>
              <a:rPr lang="vi-VN" altLang="ja-JP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altLang="ja-JP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 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 của nhiệt </a:t>
            </a:r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 qua lỗ ở giữa mỗi hộp và đậy đầu nhiệt kế bằng một lá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nhôm để ngăn bức xạ nhiệt của bóng đèn 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(căn </a:t>
            </a:r>
            <a:r>
              <a:rPr lang="vi-VN" altLang="ja-JP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chỉnh nhiệt kế sao cho đầu nhiệt kế nằm chính giữa hộp).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xmlns="" id="{CEA7D7B3-96A0-4653-8AEC-20F283DE0EF0}"/>
              </a:ext>
            </a:extLst>
          </p:cNvPr>
          <p:cNvGrpSpPr/>
          <p:nvPr/>
        </p:nvGrpSpPr>
        <p:grpSpPr>
          <a:xfrm>
            <a:off x="476519" y="2280001"/>
            <a:ext cx="4490748" cy="3793089"/>
            <a:chOff x="981842" y="3186419"/>
            <a:chExt cx="3571875" cy="3016967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xmlns="" id="{845C3789-075E-4A4B-A9F3-B6F1A3C7D0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842" y="3186419"/>
              <a:ext cx="3571875" cy="3016967"/>
            </a:xfrm>
            <a:prstGeom prst="rect">
              <a:avLst/>
            </a:prstGeom>
          </p:spPr>
        </p:pic>
        <p:sp>
          <p:nvSpPr>
            <p:cNvPr id="8" name="楕円 7">
              <a:extLst>
                <a:ext uri="{FF2B5EF4-FFF2-40B4-BE49-F238E27FC236}">
                  <a16:creationId xmlns:a16="http://schemas.microsoft.com/office/drawing/2014/main" xmlns="" id="{F67F39A8-380C-4F2F-A1D0-108C580D115E}"/>
                </a:ext>
              </a:extLst>
            </p:cNvPr>
            <p:cNvSpPr/>
            <p:nvPr/>
          </p:nvSpPr>
          <p:spPr>
            <a:xfrm flipH="1">
              <a:off x="2639959" y="4913711"/>
              <a:ext cx="93405" cy="934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xmlns="" id="{C3A3BC46-DAF9-483D-80CE-75D186B6AA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81747" y="4355690"/>
              <a:ext cx="0" cy="5973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xmlns="" id="{EE186EEE-5A8E-402B-8E52-D39264931D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84204" y="3810848"/>
              <a:ext cx="0" cy="14909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xmlns="" id="{EEF68671-81A9-4407-92C3-5209B7F2E5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81747" y="3665825"/>
              <a:ext cx="1093840" cy="14502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矢印: 右 4">
            <a:extLst>
              <a:ext uri="{FF2B5EF4-FFF2-40B4-BE49-F238E27FC236}">
                <a16:creationId xmlns:a16="http://schemas.microsoft.com/office/drawing/2014/main" xmlns="" id="{474B5D54-F283-4E00-A2E3-9ED78F000B37}"/>
              </a:ext>
            </a:extLst>
          </p:cNvPr>
          <p:cNvSpPr/>
          <p:nvPr/>
        </p:nvSpPr>
        <p:spPr>
          <a:xfrm rot="5400000">
            <a:off x="2215369" y="2913022"/>
            <a:ext cx="440488" cy="251153"/>
          </a:xfrm>
          <a:prstGeom prst="rightArrow">
            <a:avLst>
              <a:gd name="adj1" fmla="val 39161"/>
              <a:gd name="adj2" fmla="val 813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930567FB-C9A4-4362-ABEE-76E101193C7B}"/>
              </a:ext>
            </a:extLst>
          </p:cNvPr>
          <p:cNvSpPr txBox="1"/>
          <p:nvPr/>
        </p:nvSpPr>
        <p:spPr>
          <a:xfrm>
            <a:off x="1920424" y="2425255"/>
            <a:ext cx="1635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vi-VN" altLang="ja-JP" sz="16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Lỗ đưa sensor vào</a:t>
            </a:r>
            <a:endParaRPr kumimoji="1" lang="ja-JP" alt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xmlns="" id="{D1C66A9B-79A3-4526-8F90-B1D01BFE71CA}"/>
              </a:ext>
            </a:extLst>
          </p:cNvPr>
          <p:cNvSpPr/>
          <p:nvPr/>
        </p:nvSpPr>
        <p:spPr>
          <a:xfrm>
            <a:off x="5344165" y="3951491"/>
            <a:ext cx="640408" cy="549548"/>
          </a:xfrm>
          <a:prstGeom prst="rightArrow">
            <a:avLst>
              <a:gd name="adj1" fmla="val 42162"/>
              <a:gd name="adj2" fmla="val 52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xmlns="" id="{B8C1881F-32A0-952C-A91F-136960A9A5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00784" y="1917810"/>
            <a:ext cx="4005484" cy="4790494"/>
          </a:xfrm>
          <a:prstGeom prst="rect">
            <a:avLst/>
          </a:prstGeom>
        </p:spPr>
      </p:pic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xmlns="" id="{6E56D769-D367-8D2A-8130-AA3EA50BCEE4}"/>
              </a:ext>
            </a:extLst>
          </p:cNvPr>
          <p:cNvCxnSpPr>
            <a:cxnSpLocks/>
          </p:cNvCxnSpPr>
          <p:nvPr/>
        </p:nvCxnSpPr>
        <p:spPr>
          <a:xfrm flipH="1" flipV="1">
            <a:off x="9174480" y="4451643"/>
            <a:ext cx="1767840" cy="272757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6F816DD3-2628-9CEB-F727-2F6584289A88}"/>
              </a:ext>
            </a:extLst>
          </p:cNvPr>
          <p:cNvSpPr txBox="1"/>
          <p:nvPr/>
        </p:nvSpPr>
        <p:spPr>
          <a:xfrm>
            <a:off x="10806268" y="4540423"/>
            <a:ext cx="1385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vi-VN" altLang="ja-JP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 nhôm bao phủ sensor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79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594371DE-F1F9-4BC5-A668-AAE7A3AAA9B4}"/>
              </a:ext>
            </a:extLst>
          </p:cNvPr>
          <p:cNvSpPr/>
          <p:nvPr/>
        </p:nvSpPr>
        <p:spPr>
          <a:xfrm>
            <a:off x="1" y="0"/>
            <a:ext cx="12192000" cy="2192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altLang="ja-JP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 bị trước</a:t>
            </a:r>
            <a:r>
              <a:rPr lang="en-US" altLang="ja-JP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 giá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đỡ đèn, bàn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v.v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 đặt ở phía trước lớp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học. Dựa vào sơ đồ bên dưới để xác định vị trí đặt mô hình và đèn.  Có thể in sơ đồ bằng giấy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(hoặc ghép 2 tờ giấy A3)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đặt dụng cụ thí nghiệm lên nó. Khoảng cách từ đỉnh mô hình đến tâm bóng đèn là khoảng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xmlns="" id="{8E863868-4B4A-4C2E-88C5-2A76AF3305B5}"/>
              </a:ext>
            </a:extLst>
          </p:cNvPr>
          <p:cNvGrpSpPr/>
          <p:nvPr/>
        </p:nvGrpSpPr>
        <p:grpSpPr>
          <a:xfrm>
            <a:off x="210702" y="2472078"/>
            <a:ext cx="5458285" cy="3656144"/>
            <a:chOff x="2553866" y="1534674"/>
            <a:chExt cx="6768317" cy="4533648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xmlns="" id="{9B8ABD1F-3B0E-4353-BD94-6917FBA50C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1979121" y="2109419"/>
              <a:ext cx="4533647" cy="3384158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xmlns="" id="{5BAFEB18-EB3C-4146-A874-C1EB659489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 flipH="1">
              <a:off x="5363280" y="2109420"/>
              <a:ext cx="4533647" cy="3384158"/>
            </a:xfrm>
            <a:prstGeom prst="rect">
              <a:avLst/>
            </a:prstGeom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B70BC626-38AD-40B7-AE66-C7F1FCD95B2E}"/>
              </a:ext>
            </a:extLst>
          </p:cNvPr>
          <p:cNvSpPr/>
          <p:nvPr/>
        </p:nvSpPr>
        <p:spPr>
          <a:xfrm>
            <a:off x="103239" y="2344999"/>
            <a:ext cx="5663380" cy="3908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249C8A4C-FC66-4AC8-B505-FCFCED0B722A}"/>
              </a:ext>
            </a:extLst>
          </p:cNvPr>
          <p:cNvSpPr txBox="1"/>
          <p:nvPr/>
        </p:nvSpPr>
        <p:spPr>
          <a:xfrm>
            <a:off x="103239" y="6253322"/>
            <a:ext cx="5663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Sơ đồ vị trí</a:t>
            </a:r>
            <a:r>
              <a:rPr lang="en-US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đặt dụng cụ </a:t>
            </a:r>
            <a:r>
              <a:rPr lang="en-US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giấy </a:t>
            </a:r>
            <a:r>
              <a:rPr lang="en-US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2000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xmlns="" id="{6E63B759-A955-4CD2-9A1C-348058F45EF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1098" y="2192594"/>
            <a:ext cx="3695973" cy="4665406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xmlns="" id="{502F703D-3D3C-4F54-8342-4C99CD5AF6D1}"/>
              </a:ext>
            </a:extLst>
          </p:cNvPr>
          <p:cNvSpPr txBox="1"/>
          <p:nvPr/>
        </p:nvSpPr>
        <p:spPr>
          <a:xfrm>
            <a:off x="10307355" y="3397965"/>
            <a:ext cx="203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ja-JP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kumimoji="1" lang="en-US" altLang="ja-JP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cm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xmlns="" id="{1CB11E55-1F28-4B7A-92A0-923EC4B1B258}"/>
              </a:ext>
            </a:extLst>
          </p:cNvPr>
          <p:cNvCxnSpPr/>
          <p:nvPr/>
        </p:nvCxnSpPr>
        <p:spPr>
          <a:xfrm>
            <a:off x="10545098" y="3170903"/>
            <a:ext cx="0" cy="76446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xmlns="" id="{28C029CD-8FFA-40A6-A986-81993D4532B3}"/>
              </a:ext>
            </a:extLst>
          </p:cNvPr>
          <p:cNvCxnSpPr/>
          <p:nvPr/>
        </p:nvCxnSpPr>
        <p:spPr>
          <a:xfrm>
            <a:off x="8214853" y="3170903"/>
            <a:ext cx="2330245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xmlns="" id="{7F236096-79AF-41EE-AC34-1B1AC562DE74}"/>
              </a:ext>
            </a:extLst>
          </p:cNvPr>
          <p:cNvCxnSpPr>
            <a:cxnSpLocks/>
          </p:cNvCxnSpPr>
          <p:nvPr/>
        </p:nvCxnSpPr>
        <p:spPr>
          <a:xfrm>
            <a:off x="8672053" y="3937819"/>
            <a:ext cx="1873045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AF5630D1-D0BD-4F45-B35D-E1E5D91C2AB7}"/>
              </a:ext>
            </a:extLst>
          </p:cNvPr>
          <p:cNvSpPr txBox="1"/>
          <p:nvPr/>
        </p:nvSpPr>
        <p:spPr>
          <a:xfrm>
            <a:off x="871730" y="3550060"/>
            <a:ext cx="1299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vi-VN" altLang="ja-JP" smtClean="0">
                <a:latin typeface="Arial" panose="020B0604020202020204" pitchFamily="34" charset="0"/>
                <a:cs typeface="Arial" panose="020B0604020202020204" pitchFamily="34" charset="0"/>
              </a:rPr>
              <a:t>Mô hình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04E1BC54-A1FA-4147-A67C-10C5565F267C}"/>
              </a:ext>
            </a:extLst>
          </p:cNvPr>
          <p:cNvSpPr txBox="1"/>
          <p:nvPr/>
        </p:nvSpPr>
        <p:spPr>
          <a:xfrm>
            <a:off x="3703420" y="3550060"/>
            <a:ext cx="1299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vi-VN" altLang="ja-JP" smtClean="0">
                <a:latin typeface="Arial" panose="020B0604020202020204" pitchFamily="34" charset="0"/>
                <a:cs typeface="Arial" panose="020B0604020202020204" pitchFamily="34" charset="0"/>
              </a:rPr>
              <a:t>Mô hình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xmlns="" id="{B8781320-5AE1-4A0A-B9B1-64704D6CDD12}"/>
              </a:ext>
            </a:extLst>
          </p:cNvPr>
          <p:cNvSpPr txBox="1"/>
          <p:nvPr/>
        </p:nvSpPr>
        <p:spPr>
          <a:xfrm>
            <a:off x="3094511" y="5398524"/>
            <a:ext cx="1103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vi-VN" altLang="ja-JP" smtClean="0">
                <a:latin typeface="Arial" panose="020B0604020202020204" pitchFamily="34" charset="0"/>
                <a:cs typeface="Arial" panose="020B0604020202020204" pitchFamily="34" charset="0"/>
              </a:rPr>
              <a:t>Bóng đèn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79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C890C358-6E9D-4FD2-A9ED-7BD53E1A2098}"/>
              </a:ext>
            </a:extLst>
          </p:cNvPr>
          <p:cNvSpPr/>
          <p:nvPr/>
        </p:nvSpPr>
        <p:spPr>
          <a:xfrm>
            <a:off x="-1" y="0"/>
            <a:ext cx="12191999" cy="11896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 dụng slide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giảng – Cách tương tác với mặt trời,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 viên giải thích </a:t>
            </a:r>
            <a:endParaRPr lang="vi-VN" altLang="ja-JP" sz="24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đích và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 tự của tiết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altLang="ja-JP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xmlns="" id="{7AD8E0EB-6F99-460B-ACED-360BE1FFFBF3}"/>
              </a:ext>
            </a:extLst>
          </p:cNvPr>
          <p:cNvSpPr/>
          <p:nvPr/>
        </p:nvSpPr>
        <p:spPr>
          <a:xfrm>
            <a:off x="10658168" y="1"/>
            <a:ext cx="1533831" cy="1189696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 </a:t>
            </a:r>
          </a:p>
          <a:p>
            <a:pPr algn="ctr"/>
            <a:r>
              <a:rPr kumimoji="1" lang="vi-VN" altLang="ja-JP" sz="2000" smtClean="0"/>
              <a:t>15 phút</a:t>
            </a:r>
            <a:endParaRPr kumimoji="1" lang="ja-JP" altLang="en-US" sz="20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C66A6FA2-9670-44CD-B71E-BDEE8997D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684082"/>
            <a:ext cx="60960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7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C890C358-6E9D-4FD2-A9ED-7BD53E1A2098}"/>
              </a:ext>
            </a:extLst>
          </p:cNvPr>
          <p:cNvSpPr/>
          <p:nvPr/>
        </p:nvSpPr>
        <p:spPr>
          <a:xfrm>
            <a:off x="0" y="0"/>
            <a:ext cx="12192000" cy="111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cầu học sinh trả lời câu số 1 và số 2 trong </a:t>
            </a:r>
          </a:p>
          <a:p>
            <a:pPr>
              <a:lnSpc>
                <a:spcPct val="150000"/>
              </a:lnSpc>
            </a:pP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Phiếu </a:t>
            </a:r>
            <a:r>
              <a:rPr lang="vi-VN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 của học sinh - cá nhân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xmlns="" id="{4E6B5B51-C818-4736-949F-5F2C980E38C7}"/>
              </a:ext>
            </a:extLst>
          </p:cNvPr>
          <p:cNvCxnSpPr/>
          <p:nvPr/>
        </p:nvCxnSpPr>
        <p:spPr>
          <a:xfrm>
            <a:off x="728086" y="3937798"/>
            <a:ext cx="6587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xmlns="" id="{41C7D624-1FC3-4746-8BE1-6E06FEDBB7B1}"/>
              </a:ext>
            </a:extLst>
          </p:cNvPr>
          <p:cNvCxnSpPr/>
          <p:nvPr/>
        </p:nvCxnSpPr>
        <p:spPr>
          <a:xfrm>
            <a:off x="728087" y="5291783"/>
            <a:ext cx="6587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xmlns="" id="{7AD8E0EB-6F99-460B-ACED-360BE1FFFBF3}"/>
              </a:ext>
            </a:extLst>
          </p:cNvPr>
          <p:cNvSpPr/>
          <p:nvPr/>
        </p:nvSpPr>
        <p:spPr>
          <a:xfrm>
            <a:off x="10658168" y="0"/>
            <a:ext cx="1533831" cy="111759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Vài phút</a:t>
            </a:r>
            <a:endParaRPr kumimoji="1" lang="ja-JP" altLang="en-US" sz="2000" dirty="0"/>
          </a:p>
        </p:txBody>
      </p:sp>
      <p:pic>
        <p:nvPicPr>
          <p:cNvPr id="11" name="図 6">
            <a:extLst>
              <a:ext uri="{FF2B5EF4-FFF2-40B4-BE49-F238E27FC236}">
                <a16:creationId xmlns:a16="http://schemas.microsoft.com/office/drawing/2014/main" xmlns="" id="{081A7D5F-A83C-4C7F-9966-E40AE67E1D3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8819"/>
          <a:stretch/>
        </p:blipFill>
        <p:spPr>
          <a:xfrm>
            <a:off x="1563090" y="1835020"/>
            <a:ext cx="7207686" cy="403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1044575"/>
            <a:ext cx="9502775" cy="581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7A59A43D-CF3B-441C-905D-DD506CA0B055}"/>
              </a:ext>
            </a:extLst>
          </p:cNvPr>
          <p:cNvSpPr/>
          <p:nvPr/>
        </p:nvSpPr>
        <p:spPr>
          <a:xfrm>
            <a:off x="0" y="1"/>
            <a:ext cx="10805652" cy="12486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thảo luận và lựa chọn hộp mà Nhóm mong muốn, điền tên mô hình </a:t>
            </a:r>
          </a:p>
          <a:p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 –F) vào ô được khoanh tròn màu đỏ bên dưới (trong phiếu trả lời theo nhóm.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xmlns="" id="{2B5D870A-24F7-458D-AAEC-EA13BB702328}"/>
              </a:ext>
            </a:extLst>
          </p:cNvPr>
          <p:cNvSpPr/>
          <p:nvPr/>
        </p:nvSpPr>
        <p:spPr>
          <a:xfrm>
            <a:off x="1712124" y="1555904"/>
            <a:ext cx="2034376" cy="203819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xmlns="" id="{B2382CCF-9891-4099-89AA-43C086924FC2}"/>
              </a:ext>
            </a:extLst>
          </p:cNvPr>
          <p:cNvSpPr/>
          <p:nvPr/>
        </p:nvSpPr>
        <p:spPr>
          <a:xfrm>
            <a:off x="10658168" y="0"/>
            <a:ext cx="1533831" cy="124869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</a:t>
            </a:r>
          </a:p>
          <a:p>
            <a:pPr algn="ctr"/>
            <a:r>
              <a:rPr lang="vi-VN" altLang="ja-JP" sz="2000" smtClean="0"/>
              <a:t>5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715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10" y="2603182"/>
            <a:ext cx="5887696" cy="360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55D7804B-42FF-4DDE-BE43-13F6DCB37A7B}"/>
              </a:ext>
            </a:extLst>
          </p:cNvPr>
          <p:cNvSpPr/>
          <p:nvPr/>
        </p:nvSpPr>
        <p:spPr>
          <a:xfrm>
            <a:off x="0" y="0"/>
            <a:ext cx="12192000" cy="8666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2400" smtClean="0">
                <a:solidFill>
                  <a:schemeClr val="tx1"/>
                </a:solidFill>
              </a:rPr>
              <a:t>Mini game – Câu đố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xmlns="" id="{0F0DA46B-EB6B-4271-87EA-35A929658FA2}"/>
              </a:ext>
            </a:extLst>
          </p:cNvPr>
          <p:cNvSpPr/>
          <p:nvPr/>
        </p:nvSpPr>
        <p:spPr>
          <a:xfrm>
            <a:off x="5541439" y="4202213"/>
            <a:ext cx="673519" cy="298348"/>
          </a:xfrm>
          <a:prstGeom prst="rightArrow">
            <a:avLst>
              <a:gd name="adj1" fmla="val 42162"/>
              <a:gd name="adj2" fmla="val 52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A864ECD3-70A9-4685-9CE9-759ECCF3975E}"/>
              </a:ext>
            </a:extLst>
          </p:cNvPr>
          <p:cNvSpPr/>
          <p:nvPr/>
        </p:nvSpPr>
        <p:spPr>
          <a:xfrm>
            <a:off x="452610" y="1132413"/>
            <a:ext cx="5187151" cy="1612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vi-VN" altLang="ja-JP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cầu </a:t>
            </a:r>
            <a:r>
              <a:rPr lang="vi-VN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thảo luận để lựa chọn câu </a:t>
            </a:r>
            <a:r>
              <a:rPr lang="vi-VN" altLang="ja-JP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 lời và </a:t>
            </a:r>
            <a:r>
              <a:rPr lang="vi-VN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điền số của đáp án </a:t>
            </a:r>
            <a:r>
              <a:rPr lang="vi-VN" altLang="ja-JP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 bảng </a:t>
            </a:r>
            <a:r>
              <a:rPr lang="vi-VN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 dưới trong phiếu trả lời nhóm </a:t>
            </a:r>
            <a:r>
              <a:rPr lang="vi-VN" altLang="ja-JP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phút)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168FDD95-9D4F-4F15-A5D7-BF9CA5F88CA7}"/>
              </a:ext>
            </a:extLst>
          </p:cNvPr>
          <p:cNvSpPr/>
          <p:nvPr/>
        </p:nvSpPr>
        <p:spPr>
          <a:xfrm>
            <a:off x="6767540" y="1358731"/>
            <a:ext cx="5043950" cy="10639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vi-VN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 dụng file </a:t>
            </a:r>
            <a:r>
              <a:rPr lang="en-US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</a:t>
            </a:r>
            <a:r>
              <a:rPr lang="vi-VN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 giải thích đáp án của câu đố </a:t>
            </a:r>
            <a:r>
              <a:rPr lang="en-US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</a:t>
            </a:r>
            <a:r>
              <a:rPr lang="vi-VN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phút</a:t>
            </a:r>
            <a:r>
              <a:rPr lang="en-US" altLang="ja-JP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xmlns="" id="{642A1682-0D3C-4945-A9A1-37FAA558EA8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8126" y="3063242"/>
            <a:ext cx="5600994" cy="3141801"/>
          </a:xfrm>
          <a:prstGeom prst="rect">
            <a:avLst/>
          </a:prstGeom>
        </p:spPr>
      </p:pic>
      <p:sp>
        <p:nvSpPr>
          <p:cNvPr id="13" name="楕円 12">
            <a:extLst>
              <a:ext uri="{FF2B5EF4-FFF2-40B4-BE49-F238E27FC236}">
                <a16:creationId xmlns:a16="http://schemas.microsoft.com/office/drawing/2014/main" xmlns="" id="{87489A6E-BD3F-4145-9F2A-DF1F9BABE249}"/>
              </a:ext>
            </a:extLst>
          </p:cNvPr>
          <p:cNvSpPr/>
          <p:nvPr/>
        </p:nvSpPr>
        <p:spPr>
          <a:xfrm>
            <a:off x="452610" y="4112380"/>
            <a:ext cx="4893979" cy="18570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xmlns="" id="{67AAD66A-96B5-4492-846B-B747900E4777}"/>
              </a:ext>
            </a:extLst>
          </p:cNvPr>
          <p:cNvSpPr/>
          <p:nvPr/>
        </p:nvSpPr>
        <p:spPr>
          <a:xfrm rot="10800000">
            <a:off x="5541439" y="4670324"/>
            <a:ext cx="673519" cy="298348"/>
          </a:xfrm>
          <a:prstGeom prst="rightArrow">
            <a:avLst>
              <a:gd name="adj1" fmla="val 42162"/>
              <a:gd name="adj2" fmla="val 52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xmlns="" id="{99F72981-3034-44EE-823E-567FF6CFE04E}"/>
              </a:ext>
            </a:extLst>
          </p:cNvPr>
          <p:cNvSpPr/>
          <p:nvPr/>
        </p:nvSpPr>
        <p:spPr>
          <a:xfrm>
            <a:off x="5271942" y="3684526"/>
            <a:ext cx="1240822" cy="5958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ja-JP" sz="1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 đáp từng câu đố</a:t>
            </a:r>
            <a:endParaRPr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xmlns="" id="{BCA09112-422E-411B-A9E6-5C4974BBD4F8}"/>
              </a:ext>
            </a:extLst>
          </p:cNvPr>
          <p:cNvSpPr/>
          <p:nvPr/>
        </p:nvSpPr>
        <p:spPr>
          <a:xfrm>
            <a:off x="10658168" y="1"/>
            <a:ext cx="1533831" cy="86661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 </a:t>
            </a:r>
          </a:p>
          <a:p>
            <a:pPr algn="ctr"/>
            <a:r>
              <a:rPr kumimoji="1" lang="vi-VN" altLang="ja-JP" sz="2000" smtClean="0"/>
              <a:t>24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3358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55D7804B-42FF-4DDE-BE43-13F6DCB37A7B}"/>
              </a:ext>
            </a:extLst>
          </p:cNvPr>
          <p:cNvSpPr/>
          <p:nvPr/>
        </p:nvSpPr>
        <p:spPr>
          <a:xfrm>
            <a:off x="0" y="0"/>
            <a:ext cx="12192000" cy="8666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 </a:t>
            </a:r>
            <a:r>
              <a:rPr lang="vi-VN" altLang="ja-JP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 – Câu đố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89EFB874-51F1-47CA-ACB2-9116F5C71000}"/>
              </a:ext>
            </a:extLst>
          </p:cNvPr>
          <p:cNvSpPr/>
          <p:nvPr/>
        </p:nvSpPr>
        <p:spPr>
          <a:xfrm>
            <a:off x="1547589" y="866614"/>
            <a:ext cx="8322027" cy="1172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altLang="ja-JP" sz="1600" smtClean="0">
                <a:solidFill>
                  <a:schemeClr val="tx1"/>
                </a:solidFill>
              </a:rPr>
              <a:t>Dựa vào tổng số câu trả lời đúng, các nhóm sẽ lựa chọn mô hình thí nghiệm để quan sát theo thứ tự ưu tiên từ cao xuống thấp.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xmlns="" id="{9804E39E-0DE9-4027-8962-5EA6417703B4}"/>
              </a:ext>
            </a:extLst>
          </p:cNvPr>
          <p:cNvSpPr/>
          <p:nvPr/>
        </p:nvSpPr>
        <p:spPr>
          <a:xfrm>
            <a:off x="812472" y="1027615"/>
            <a:ext cx="640408" cy="549548"/>
          </a:xfrm>
          <a:prstGeom prst="rightArrow">
            <a:avLst>
              <a:gd name="adj1" fmla="val 42162"/>
              <a:gd name="adj2" fmla="val 5267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8E57AB4D-72A5-4A62-9DF2-D1C7184AC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501" y="2511982"/>
            <a:ext cx="7134295" cy="4224068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C2AC6230-307C-408D-AFCE-075DD748EA68}"/>
              </a:ext>
            </a:extLst>
          </p:cNvPr>
          <p:cNvSpPr/>
          <p:nvPr/>
        </p:nvSpPr>
        <p:spPr>
          <a:xfrm>
            <a:off x="1871501" y="2039601"/>
            <a:ext cx="3891060" cy="410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</a:t>
            </a:r>
            <a:r>
              <a:rPr lang="vi-VN" altLang="ja-JP" sz="16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thể dán bảng kết quả trên bảng</a:t>
            </a:r>
            <a:r>
              <a:rPr lang="en-US" altLang="ja-JP" sz="16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xmlns="" id="{DAE42164-FC37-4D08-B61C-6CFAC6428F33}"/>
              </a:ext>
            </a:extLst>
          </p:cNvPr>
          <p:cNvSpPr/>
          <p:nvPr/>
        </p:nvSpPr>
        <p:spPr>
          <a:xfrm>
            <a:off x="10658168" y="1"/>
            <a:ext cx="1533831" cy="86661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Khoảng</a:t>
            </a:r>
          </a:p>
          <a:p>
            <a:pPr algn="ctr"/>
            <a:r>
              <a:rPr lang="vi-VN" altLang="ja-JP" sz="2000" smtClean="0"/>
              <a:t>5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336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615" y="1800410"/>
            <a:ext cx="6056859" cy="360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0A968A95-1D5C-4878-B269-9ADF3176D4C9}"/>
              </a:ext>
            </a:extLst>
          </p:cNvPr>
          <p:cNvSpPr/>
          <p:nvPr/>
        </p:nvSpPr>
        <p:spPr>
          <a:xfrm>
            <a:off x="0" y="1"/>
            <a:ext cx="12192000" cy="993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vi-VN" altLang="ja-JP" sz="1600" smtClean="0">
                <a:solidFill>
                  <a:schemeClr val="tx1"/>
                </a:solidFill>
              </a:rPr>
              <a:t>Sau khi các nhóm đã lựa chọn mô hình thí nghiệm, hãy ghi tên mô hình vào ô được khoan tròn màu đỏ trong </a:t>
            </a:r>
          </a:p>
          <a:p>
            <a:pPr>
              <a:lnSpc>
                <a:spcPct val="150000"/>
              </a:lnSpc>
            </a:pPr>
            <a:r>
              <a:rPr lang="vi-VN" altLang="ja-JP" sz="1600" smtClean="0">
                <a:solidFill>
                  <a:schemeClr val="tx1"/>
                </a:solidFill>
              </a:rPr>
              <a:t>phiếu trả lới nhóm và Câu 3 trong phiếu trả lời cá nhân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xmlns="" id="{979BA8C2-B12B-4E0E-A644-3C88637892E1}"/>
              </a:ext>
            </a:extLst>
          </p:cNvPr>
          <p:cNvSpPr/>
          <p:nvPr/>
        </p:nvSpPr>
        <p:spPr>
          <a:xfrm>
            <a:off x="1484213" y="2175936"/>
            <a:ext cx="1197077" cy="119707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xmlns="" id="{081A7D5F-A83C-4C7F-9966-E40AE67E1D3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4217" y="2142930"/>
            <a:ext cx="5175054" cy="3567743"/>
          </a:xfrm>
          <a:prstGeom prst="rect">
            <a:avLst/>
          </a:prstGeom>
        </p:spPr>
      </p:pic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xmlns="" id="{7F2A42AB-528A-483C-AFD0-6C70964CDB67}"/>
              </a:ext>
            </a:extLst>
          </p:cNvPr>
          <p:cNvCxnSpPr>
            <a:cxnSpLocks/>
          </p:cNvCxnSpPr>
          <p:nvPr/>
        </p:nvCxnSpPr>
        <p:spPr>
          <a:xfrm>
            <a:off x="6420465" y="5514238"/>
            <a:ext cx="42375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xmlns="" id="{AECB3CDB-3FC0-44A6-9FAF-74A3BFC0EF91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6096000" y="993055"/>
            <a:ext cx="0" cy="5864944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xmlns="" id="{D9B2F703-589A-406B-8074-BEA1CA809160}"/>
              </a:ext>
            </a:extLst>
          </p:cNvPr>
          <p:cNvSpPr/>
          <p:nvPr/>
        </p:nvSpPr>
        <p:spPr>
          <a:xfrm>
            <a:off x="10658168" y="1"/>
            <a:ext cx="1533831" cy="99305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ja-JP" sz="2000" smtClean="0"/>
              <a:t>Vài phút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2596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703</Words>
  <Application>Microsoft Office PowerPoint</Application>
  <PresentationFormat>Custom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春香</dc:creator>
  <cp:lastModifiedBy>ADMIN</cp:lastModifiedBy>
  <cp:revision>122</cp:revision>
  <dcterms:created xsi:type="dcterms:W3CDTF">2022-12-04T12:08:11Z</dcterms:created>
  <dcterms:modified xsi:type="dcterms:W3CDTF">2022-12-15T02:40:20Z</dcterms:modified>
</cp:coreProperties>
</file>